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2" r:id="rId3"/>
    <p:sldId id="273" r:id="rId4"/>
    <p:sldId id="257" r:id="rId5"/>
    <p:sldId id="277" r:id="rId6"/>
    <p:sldId id="276" r:id="rId7"/>
    <p:sldId id="259" r:id="rId8"/>
    <p:sldId id="258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70" r:id="rId18"/>
    <p:sldId id="262" r:id="rId19"/>
    <p:sldId id="264" r:id="rId20"/>
    <p:sldId id="260" r:id="rId21"/>
    <p:sldId id="265" r:id="rId22"/>
    <p:sldId id="266" r:id="rId23"/>
    <p:sldId id="274" r:id="rId24"/>
    <p:sldId id="275" r:id="rId25"/>
    <p:sldId id="268" r:id="rId26"/>
    <p:sldId id="269" r:id="rId27"/>
  </p:sldIdLst>
  <p:sldSz cx="9144000" cy="6858000" type="screen4x3"/>
  <p:notesSz cx="6858000" cy="9144000"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983" autoAdjust="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DCF3B-7CEC-482B-9821-ABD5EE1DD0A0}" type="datetimeFigureOut">
              <a:rPr lang="sq-AL" smtClean="0"/>
              <a:pPr/>
              <a:t>2015-08-27</a:t>
            </a:fld>
            <a:endParaRPr lang="sq-A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q-A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23EB9-DD7B-4065-90B6-1F7AE03E2AAF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this presentation is to introduce you with various available tools which</a:t>
            </a:r>
            <a:r>
              <a:rPr lang="en-US" baseline="0" dirty="0" smtClean="0"/>
              <a:t> evaluate or model power </a:t>
            </a:r>
            <a:r>
              <a:rPr lang="en-US" baseline="0" dirty="0" err="1" smtClean="0"/>
              <a:t>trafeoffs</a:t>
            </a:r>
            <a:r>
              <a:rPr lang="en-US" baseline="0" dirty="0" smtClean="0"/>
              <a:t> for improving the overall energy efficiency</a:t>
            </a:r>
            <a:endParaRPr lang="sq-A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3EB9-DD7B-4065-90B6-1F7AE03E2AAF}" type="slidenum">
              <a:rPr lang="sq-AL" smtClean="0"/>
              <a:pPr/>
              <a:t>4</a:t>
            </a:fld>
            <a:endParaRPr lang="sq-A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offer,</a:t>
            </a:r>
            <a:endParaRPr lang="sq-A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3EB9-DD7B-4065-90B6-1F7AE03E2AAF}" type="slidenum">
              <a:rPr lang="sq-AL" smtClean="0"/>
              <a:pPr/>
              <a:t>24</a:t>
            </a:fld>
            <a:endParaRPr lang="sq-A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q-A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3EB9-DD7B-4065-90B6-1F7AE03E2AAF}" type="slidenum">
              <a:rPr lang="sq-AL" smtClean="0"/>
              <a:pPr/>
              <a:t>5</a:t>
            </a:fld>
            <a:endParaRPr lang="sq-A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CloudSim</a:t>
            </a:r>
            <a:r>
              <a:rPr lang="en-US" dirty="0" smtClean="0"/>
              <a:t> is the most popular simulator used as a basic platform which is extended with new features</a:t>
            </a:r>
            <a:r>
              <a:rPr lang="en-US" baseline="0" dirty="0" smtClean="0"/>
              <a:t> in recent simulators.</a:t>
            </a:r>
          </a:p>
          <a:p>
            <a:r>
              <a:rPr lang="en-US" baseline="0" dirty="0" smtClean="0"/>
              <a:t>Some of the most known simulators extending </a:t>
            </a:r>
            <a:r>
              <a:rPr lang="en-US" baseline="0" dirty="0" err="1" smtClean="0"/>
              <a:t>Cloudsim</a:t>
            </a:r>
            <a:r>
              <a:rPr lang="en-US" baseline="0" dirty="0" smtClean="0"/>
              <a:t> we can mention:…</a:t>
            </a:r>
            <a:endParaRPr lang="sq-A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3EB9-DD7B-4065-90B6-1F7AE03E2AAF}" type="slidenum">
              <a:rPr lang="sq-AL" smtClean="0"/>
              <a:pPr/>
              <a:t>8</a:t>
            </a:fld>
            <a:endParaRPr lang="sq-A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OpenNebula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 cloud computing platform for managing heterogeneous distributed data center infrastructures.</a:t>
            </a:r>
            <a:endParaRPr lang="sq-A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3EB9-DD7B-4065-90B6-1F7AE03E2AAF}" type="slidenum">
              <a:rPr lang="sq-AL" smtClean="0"/>
              <a:pPr/>
              <a:t>9</a:t>
            </a:fld>
            <a:endParaRPr lang="sq-A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updates with the new cloud information</a:t>
            </a:r>
          </a:p>
          <a:p>
            <a:r>
              <a:rPr lang="sq-AL" dirty="0" smtClean="0"/>
              <a:t>analyze the context</a:t>
            </a:r>
            <a:endParaRPr lang="en-US" dirty="0" smtClean="0"/>
          </a:p>
          <a:p>
            <a:r>
              <a:rPr lang="en-GB" dirty="0" smtClean="0"/>
              <a:t>migrating VMs and turn on/off servers</a:t>
            </a:r>
          </a:p>
          <a:p>
            <a:r>
              <a:rPr lang="en-GB" dirty="0" smtClean="0"/>
              <a:t>perform the technical steps</a:t>
            </a:r>
            <a:endParaRPr lang="en-US" dirty="0" smtClean="0"/>
          </a:p>
          <a:p>
            <a:endParaRPr lang="sq-A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3EB9-DD7B-4065-90B6-1F7AE03E2AAF}" type="slidenum">
              <a:rPr lang="sq-AL" smtClean="0"/>
              <a:pPr/>
              <a:t>10</a:t>
            </a:fld>
            <a:endParaRPr lang="sq-A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</a:t>
            </a:r>
            <a:r>
              <a:rPr lang="en-US" baseline="0" dirty="0" smtClean="0"/>
              <a:t> us take a look at the benefits and drawbacks of these tools.</a:t>
            </a:r>
            <a:endParaRPr lang="sq-A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3EB9-DD7B-4065-90B6-1F7AE03E2AAF}" type="slidenum">
              <a:rPr lang="sq-AL" smtClean="0"/>
              <a:pPr/>
              <a:t>17</a:t>
            </a:fld>
            <a:endParaRPr lang="sq-A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information given in this table, besides informing, it is an invitation for programmers to give their contribute in further developing these free tools.</a:t>
            </a:r>
            <a:endParaRPr lang="en-US" dirty="0" smtClean="0"/>
          </a:p>
          <a:p>
            <a:r>
              <a:rPr lang="en-US" dirty="0" smtClean="0"/>
              <a:t>As we can see from the table, Python is the</a:t>
            </a:r>
            <a:r>
              <a:rPr lang="en-US" baseline="0" dirty="0" smtClean="0"/>
              <a:t> most used language, followed by Java.</a:t>
            </a:r>
            <a:endParaRPr lang="sq-A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3EB9-DD7B-4065-90B6-1F7AE03E2AAF}" type="slidenum">
              <a:rPr lang="sq-AL" smtClean="0"/>
              <a:pPr/>
              <a:t>18</a:t>
            </a:fld>
            <a:endParaRPr lang="sq-A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CloudSim</a:t>
            </a:r>
            <a:r>
              <a:rPr lang="en-US" baseline="0" dirty="0" smtClean="0"/>
              <a:t> does not offer GUI support but its descendant </a:t>
            </a:r>
            <a:r>
              <a:rPr lang="en-US" baseline="0" dirty="0" err="1" smtClean="0"/>
              <a:t>CloudReports</a:t>
            </a:r>
            <a:r>
              <a:rPr lang="en-US" baseline="0" dirty="0" smtClean="0"/>
              <a:t> yes</a:t>
            </a:r>
            <a:endParaRPr lang="sq-A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3EB9-DD7B-4065-90B6-1F7AE03E2AAF}" type="slidenum">
              <a:rPr lang="sq-AL" smtClean="0"/>
              <a:pPr/>
              <a:t>20</a:t>
            </a:fld>
            <a:endParaRPr lang="sq-A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shows the interest on the field</a:t>
            </a:r>
            <a:r>
              <a:rPr lang="en-US" baseline="0" dirty="0" smtClean="0"/>
              <a:t> is still going on</a:t>
            </a:r>
            <a:endParaRPr lang="sq-A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3EB9-DD7B-4065-90B6-1F7AE03E2AAF}" type="slidenum">
              <a:rPr lang="sq-AL" smtClean="0"/>
              <a:pPr/>
              <a:t>22</a:t>
            </a:fld>
            <a:endParaRPr lang="sq-A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7368-FFB4-4E68-8BF5-8E7DC82C43A1}" type="datetimeFigureOut">
              <a:rPr lang="sq-AL" smtClean="0"/>
              <a:pPr/>
              <a:t>2015-08-27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4210-9365-46EE-9F33-94EDDBA737E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7368-FFB4-4E68-8BF5-8E7DC82C43A1}" type="datetimeFigureOut">
              <a:rPr lang="sq-AL" smtClean="0"/>
              <a:pPr/>
              <a:t>2015-08-27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4210-9365-46EE-9F33-94EDDBA737E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7368-FFB4-4E68-8BF5-8E7DC82C43A1}" type="datetimeFigureOut">
              <a:rPr lang="sq-AL" smtClean="0"/>
              <a:pPr/>
              <a:t>2015-08-27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4210-9365-46EE-9F33-94EDDBA737E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7368-FFB4-4E68-8BF5-8E7DC82C43A1}" type="datetimeFigureOut">
              <a:rPr lang="sq-AL" smtClean="0"/>
              <a:pPr/>
              <a:t>2015-08-27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4210-9365-46EE-9F33-94EDDBA737E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7368-FFB4-4E68-8BF5-8E7DC82C43A1}" type="datetimeFigureOut">
              <a:rPr lang="sq-AL" smtClean="0"/>
              <a:pPr/>
              <a:t>2015-08-27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4210-9365-46EE-9F33-94EDDBA737E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7368-FFB4-4E68-8BF5-8E7DC82C43A1}" type="datetimeFigureOut">
              <a:rPr lang="sq-AL" smtClean="0"/>
              <a:pPr/>
              <a:t>2015-08-27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4210-9365-46EE-9F33-94EDDBA737E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7368-FFB4-4E68-8BF5-8E7DC82C43A1}" type="datetimeFigureOut">
              <a:rPr lang="sq-AL" smtClean="0"/>
              <a:pPr/>
              <a:t>2015-08-27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4210-9365-46EE-9F33-94EDDBA737E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7368-FFB4-4E68-8BF5-8E7DC82C43A1}" type="datetimeFigureOut">
              <a:rPr lang="sq-AL" smtClean="0"/>
              <a:pPr/>
              <a:t>2015-08-27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4210-9365-46EE-9F33-94EDDBA737E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7368-FFB4-4E68-8BF5-8E7DC82C43A1}" type="datetimeFigureOut">
              <a:rPr lang="sq-AL" smtClean="0"/>
              <a:pPr/>
              <a:t>2015-08-27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4210-9365-46EE-9F33-94EDDBA737E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7368-FFB4-4E68-8BF5-8E7DC82C43A1}" type="datetimeFigureOut">
              <a:rPr lang="sq-AL" smtClean="0"/>
              <a:pPr/>
              <a:t>2015-08-27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4210-9365-46EE-9F33-94EDDBA737E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7368-FFB4-4E68-8BF5-8E7DC82C43A1}" type="datetimeFigureOut">
              <a:rPr lang="sq-AL" smtClean="0"/>
              <a:pPr/>
              <a:t>2015-08-27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4210-9365-46EE-9F33-94EDDBA737E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97368-FFB4-4E68-8BF5-8E7DC82C43A1}" type="datetimeFigureOut">
              <a:rPr lang="sq-AL" smtClean="0"/>
              <a:pPr/>
              <a:t>2015-08-27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84210-9365-46EE-9F33-94EDDBA737E9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philharmonic" TargetMode="External"/><Relationship Id="rId3" Type="http://schemas.openxmlformats.org/officeDocument/2006/relationships/hyperlink" Target="https://github.com/grycap/clues/" TargetMode="External"/><Relationship Id="rId7" Type="http://schemas.openxmlformats.org/officeDocument/2006/relationships/hyperlink" Target="https://github.com/beloglazov/openstack-neat" TargetMode="External"/><Relationship Id="rId2" Type="http://schemas.openxmlformats.org/officeDocument/2006/relationships/hyperlink" Target="https://github.com/Cloudslab/cloudsim/releas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ned.utcluj.ro/GreenCloudScheduler/resources/GreenCloudScheduler_Source.tar.gz" TargetMode="External"/><Relationship Id="rId5" Type="http://schemas.openxmlformats.org/officeDocument/2006/relationships/hyperlink" Target="https://github.com/fsprojects/powerpack-archive" TargetMode="External"/><Relationship Id="rId4" Type="http://schemas.openxmlformats.org/officeDocument/2006/relationships/hyperlink" Target="http://greencloud.gforge.uni.lu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Overview and </a:t>
            </a:r>
            <a:r>
              <a:rPr lang="en-US" dirty="0" smtClean="0"/>
              <a:t>Comparison </a:t>
            </a:r>
            <a:r>
              <a:rPr lang="en-US" dirty="0" smtClean="0"/>
              <a:t>of Software </a:t>
            </a:r>
            <a:r>
              <a:rPr lang="en-US" dirty="0" smtClean="0"/>
              <a:t>Tools </a:t>
            </a:r>
            <a:r>
              <a:rPr lang="en-US" dirty="0" smtClean="0"/>
              <a:t>for </a:t>
            </a:r>
            <a:r>
              <a:rPr lang="en-US" dirty="0" smtClean="0"/>
              <a:t>Power </a:t>
            </a:r>
            <a:r>
              <a:rPr lang="en-US" dirty="0" smtClean="0"/>
              <a:t>M</a:t>
            </a:r>
            <a:r>
              <a:rPr lang="en-US" dirty="0" smtClean="0"/>
              <a:t>anagement </a:t>
            </a:r>
            <a:r>
              <a:rPr lang="en-US" dirty="0" smtClean="0"/>
              <a:t>in </a:t>
            </a:r>
            <a:r>
              <a:rPr lang="en-US" dirty="0" smtClean="0"/>
              <a:t>Data </a:t>
            </a:r>
            <a:r>
              <a:rPr lang="en-US" dirty="0" smtClean="0"/>
              <a:t>C</a:t>
            </a:r>
            <a:r>
              <a:rPr lang="en-US" dirty="0" smtClean="0"/>
              <a:t>enters</a:t>
            </a:r>
            <a:endParaRPr lang="sq-A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3438" y="5143512"/>
            <a:ext cx="4357718" cy="1428760"/>
          </a:xfrm>
        </p:spPr>
        <p:txBody>
          <a:bodyPr>
            <a:normAutofit fontScale="55000" lnSpcReduction="20000"/>
          </a:bodyPr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pPr algn="l"/>
            <a:r>
              <a:rPr lang="en-US" i="1" dirty="0" err="1" smtClean="0">
                <a:solidFill>
                  <a:srgbClr val="FF0000"/>
                </a:solidFill>
                <a:latin typeface="Arial Rounded MT Bold" pitchFamily="34" charset="0"/>
              </a:rPr>
              <a:t>Msc</a:t>
            </a:r>
            <a:r>
              <a:rPr lang="en-US" i="1" dirty="0" smtClean="0">
                <a:solidFill>
                  <a:srgbClr val="FF0000"/>
                </a:solidFill>
                <a:latin typeface="Arial Rounded MT Bold" pitchFamily="34" charset="0"/>
              </a:rPr>
              <a:t>. </a:t>
            </a:r>
            <a:r>
              <a:rPr lang="en-US" i="1" dirty="0" err="1" smtClean="0">
                <a:solidFill>
                  <a:srgbClr val="FF0000"/>
                </a:solidFill>
                <a:latin typeface="Arial Rounded MT Bold" pitchFamily="34" charset="0"/>
              </a:rPr>
              <a:t>Enida</a:t>
            </a:r>
            <a:r>
              <a:rPr lang="en-US" i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 Rounded MT Bold" pitchFamily="34" charset="0"/>
              </a:rPr>
              <a:t>Sheme</a:t>
            </a:r>
            <a:endParaRPr lang="en-US" i="1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algn="l"/>
            <a:r>
              <a:rPr lang="en-US" i="1" dirty="0" smtClean="0">
                <a:solidFill>
                  <a:srgbClr val="FF0000"/>
                </a:solidFill>
                <a:latin typeface="Arial Rounded MT Bold" pitchFamily="34" charset="0"/>
              </a:rPr>
              <a:t>Acad. </a:t>
            </a:r>
            <a:r>
              <a:rPr lang="en-US" i="1" dirty="0" err="1" smtClean="0">
                <a:solidFill>
                  <a:srgbClr val="FF0000"/>
                </a:solidFill>
                <a:latin typeface="Arial Rounded MT Bold" pitchFamily="34" charset="0"/>
              </a:rPr>
              <a:t>Neki</a:t>
            </a:r>
            <a:r>
              <a:rPr lang="en-US" i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 Rounded MT Bold" pitchFamily="34" charset="0"/>
              </a:rPr>
              <a:t>Frasheri</a:t>
            </a:r>
            <a:endParaRPr lang="en-US" i="1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algn="l"/>
            <a:r>
              <a:rPr lang="en-US" i="1" dirty="0" smtClean="0">
                <a:solidFill>
                  <a:srgbClr val="FF0000"/>
                </a:solidFill>
                <a:latin typeface="Arial Rounded MT Bold" pitchFamily="34" charset="0"/>
              </a:rPr>
              <a:t>Polytechnic University of Tirana</a:t>
            </a:r>
          </a:p>
          <a:p>
            <a:pPr algn="l"/>
            <a:r>
              <a:rPr lang="en-US" i="1" dirty="0" smtClean="0">
                <a:solidFill>
                  <a:srgbClr val="FF0000"/>
                </a:solidFill>
                <a:latin typeface="Arial Rounded MT Bold" pitchFamily="34" charset="0"/>
              </a:rPr>
              <a:t>Albania</a:t>
            </a:r>
            <a:endParaRPr lang="sq-AL" i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758" t="13125" r="61914" b="24062"/>
          <a:stretch>
            <a:fillRect/>
          </a:stretch>
        </p:blipFill>
        <p:spPr bwMode="auto">
          <a:xfrm>
            <a:off x="3857620" y="285728"/>
            <a:ext cx="1214446" cy="1312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GreenCloud Scheduler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Augments </a:t>
            </a:r>
            <a:r>
              <a:rPr lang="en-US" dirty="0" err="1" smtClean="0"/>
              <a:t>OpenNebula</a:t>
            </a:r>
            <a:r>
              <a:rPr lang="en-US" dirty="0" smtClean="0"/>
              <a:t> clouds </a:t>
            </a:r>
            <a:r>
              <a:rPr lang="en-GB" dirty="0" smtClean="0"/>
              <a:t>with energy-awareness for energy saving purposes</a:t>
            </a:r>
          </a:p>
          <a:p>
            <a:r>
              <a:rPr lang="en-GB" dirty="0" smtClean="0"/>
              <a:t>Server consolidation and turning off the unused servers</a:t>
            </a:r>
          </a:p>
          <a:p>
            <a:r>
              <a:rPr lang="en-US" dirty="0" smtClean="0"/>
              <a:t>Wake on LAN support</a:t>
            </a:r>
            <a:endParaRPr lang="sq-AL" dirty="0" smtClean="0"/>
          </a:p>
          <a:p>
            <a:r>
              <a:rPr lang="en-GB" dirty="0" smtClean="0"/>
              <a:t>Loop of 4 phases</a:t>
            </a:r>
          </a:p>
          <a:p>
            <a:pPr lvl="1"/>
            <a:r>
              <a:rPr lang="en-GB" dirty="0" smtClean="0"/>
              <a:t>Monitoring</a:t>
            </a:r>
            <a:r>
              <a:rPr lang="en-GB" dirty="0" smtClean="0"/>
              <a:t>, </a:t>
            </a:r>
            <a:endParaRPr lang="en-GB" dirty="0" smtClean="0"/>
          </a:p>
          <a:p>
            <a:pPr lvl="1"/>
            <a:r>
              <a:rPr lang="en-GB" dirty="0" smtClean="0"/>
              <a:t>Analysis, </a:t>
            </a:r>
          </a:p>
          <a:p>
            <a:pPr lvl="1"/>
            <a:r>
              <a:rPr lang="en-GB" dirty="0" smtClean="0"/>
              <a:t>Planning, </a:t>
            </a:r>
          </a:p>
          <a:p>
            <a:pPr lvl="1"/>
            <a:r>
              <a:rPr lang="en-GB" dirty="0" smtClean="0"/>
              <a:t>Execution </a:t>
            </a:r>
            <a:r>
              <a:rPr lang="en-GB" dirty="0" smtClean="0"/>
              <a:t>phases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GreenCloud Simulator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packet-level simulator for energy-aware cloud computing data centres with a focus on cloud communications</a:t>
            </a:r>
          </a:p>
          <a:p>
            <a:r>
              <a:rPr lang="en-GB" dirty="0" smtClean="0"/>
              <a:t>It offers a detailed modelling of the energy consumed by: computing servers, network switches, and communication links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Green Data Center Simulator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Simulator that models online resource management</a:t>
            </a:r>
          </a:p>
          <a:p>
            <a:r>
              <a:rPr lang="en-US" sz="3600" dirty="0" smtClean="0"/>
              <a:t>Accurately predicts performance as well as energy consumption of a data center</a:t>
            </a:r>
          </a:p>
          <a:p>
            <a:r>
              <a:rPr lang="en-US" sz="3600" dirty="0" smtClean="0"/>
              <a:t>Web published January </a:t>
            </a:r>
            <a:r>
              <a:rPr lang="en-US" sz="3600" dirty="0" smtClean="0"/>
              <a:t>2015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OpenStack-neat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dirty="0" smtClean="0"/>
              <a:t>Implements dynamic consolidation of VMs by </a:t>
            </a:r>
          </a:p>
          <a:p>
            <a:pPr>
              <a:buNone/>
            </a:pPr>
            <a:r>
              <a:rPr lang="en-US" dirty="0" smtClean="0"/>
              <a:t>  live migration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smtClean="0"/>
              <a:t>Implements </a:t>
            </a:r>
            <a:r>
              <a:rPr lang="en-US" dirty="0" smtClean="0"/>
              <a:t>algorithms for these questions:</a:t>
            </a:r>
          </a:p>
          <a:p>
            <a:r>
              <a:rPr lang="en-US" dirty="0" smtClean="0"/>
              <a:t>Host </a:t>
            </a:r>
            <a:r>
              <a:rPr lang="en-US" dirty="0" err="1" smtClean="0"/>
              <a:t>underloaded</a:t>
            </a:r>
            <a:r>
              <a:rPr lang="en-US" dirty="0" smtClean="0"/>
              <a:t> =&gt; sleep mode</a:t>
            </a:r>
          </a:p>
          <a:p>
            <a:r>
              <a:rPr lang="en-US" dirty="0" smtClean="0"/>
              <a:t>Host overloaded =&gt; VM migration</a:t>
            </a:r>
          </a:p>
          <a:p>
            <a:r>
              <a:rPr lang="en-US" dirty="0" smtClean="0"/>
              <a:t>Which VMs to migrate</a:t>
            </a:r>
          </a:p>
          <a:p>
            <a:r>
              <a:rPr lang="en-US" dirty="0" smtClean="0"/>
              <a:t>Execute migration</a:t>
            </a:r>
            <a:endParaRPr lang="sq-A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q-AL" dirty="0" smtClean="0"/>
              <a:t>hilarmonic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Simulator framework to model energy savings</a:t>
            </a:r>
          </a:p>
          <a:p>
            <a:r>
              <a:rPr lang="en-US" dirty="0" smtClean="0"/>
              <a:t>Will be extended by University of Turku Finland</a:t>
            </a:r>
            <a:endParaRPr lang="en-US" dirty="0"/>
          </a:p>
          <a:p>
            <a:r>
              <a:rPr lang="en-US" dirty="0" smtClean="0"/>
              <a:t>A module to integrate weather data forecast and act accordingly in order to use solar energy for power supply.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PowerPack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Power/performance </a:t>
            </a:r>
            <a:r>
              <a:rPr lang="en-GB" dirty="0" smtClean="0"/>
              <a:t>profiling infrastructure to evaluate energy efficiency and power-aware techniques for parallel applications </a:t>
            </a:r>
          </a:p>
          <a:p>
            <a:pPr>
              <a:buNone/>
            </a:pPr>
            <a:r>
              <a:rPr lang="en-GB" dirty="0" smtClean="0"/>
              <a:t>Combination of:</a:t>
            </a:r>
          </a:p>
          <a:p>
            <a:r>
              <a:rPr lang="en-GB" dirty="0" smtClean="0"/>
              <a:t>Hardware (sensors and digital </a:t>
            </a:r>
            <a:r>
              <a:rPr lang="en-GB" dirty="0" smtClean="0"/>
              <a:t>meters)</a:t>
            </a:r>
            <a:endParaRPr lang="en-GB" dirty="0" smtClean="0"/>
          </a:p>
          <a:p>
            <a:r>
              <a:rPr lang="en-GB" dirty="0" smtClean="0"/>
              <a:t>S</a:t>
            </a:r>
            <a:r>
              <a:rPr lang="en-GB" dirty="0" smtClean="0"/>
              <a:t>oftware (d</a:t>
            </a:r>
            <a:r>
              <a:rPr lang="en-GB" dirty="0" smtClean="0"/>
              <a:t>rivers</a:t>
            </a:r>
            <a:r>
              <a:rPr lang="en-GB" dirty="0" smtClean="0"/>
              <a:t>, instrumentation APIs, benchmarks, </a:t>
            </a:r>
            <a:r>
              <a:rPr lang="en-GB" dirty="0" smtClean="0"/>
              <a:t>analysis tools)</a:t>
            </a:r>
            <a:endParaRPr lang="sq-A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i="1" dirty="0" smtClean="0">
                <a:latin typeface="Comic Sans MS" pitchFamily="66" charset="0"/>
              </a:rPr>
              <a:t>COMPARISON</a:t>
            </a:r>
            <a:endParaRPr lang="sq-AL" sz="4800" i="1" dirty="0">
              <a:latin typeface="Comic Sans MS" pitchFamily="66" charset="0"/>
            </a:endParaRPr>
          </a:p>
        </p:txBody>
      </p:sp>
      <p:pic>
        <p:nvPicPr>
          <p:cNvPr id="1026" name="Picture 2" descr="http://www.coopercomplete.com/wp-content/uploads/2015/06/apples-and-oran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34" y="2428868"/>
            <a:ext cx="4953034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21290"/>
          <a:ext cx="8229600" cy="551385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accent4">
                      <a:lumMod val="20000"/>
                      <a:lumOff val="80000"/>
                    </a:schemeClr>
                  </a:outerShdw>
                </a:effectLst>
                <a:tableStyleId>{5940675A-B579-460E-94D1-54222C63F5DA}</a:tableStyleId>
              </a:tblPr>
              <a:tblGrid>
                <a:gridCol w="1471594"/>
                <a:gridCol w="3929090"/>
                <a:gridCol w="2828916"/>
              </a:tblGrid>
              <a:tr h="3931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Software</a:t>
                      </a:r>
                      <a:endParaRPr lang="sq-A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Benefit / Advantage</a:t>
                      </a:r>
                      <a:endParaRPr lang="sq-A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Drawback</a:t>
                      </a:r>
                      <a:endParaRPr lang="sq-AL" b="1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en-GB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CloudSIM</a:t>
                      </a:r>
                      <a:endParaRPr lang="sq-A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Simulation tools and reports for cloud.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Windows and Linux  compatible</a:t>
                      </a:r>
                      <a:endParaRPr lang="sq-A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Lack of a GUI</a:t>
                      </a:r>
                      <a:endParaRPr lang="sq-AL" b="1" dirty="0"/>
                    </a:p>
                  </a:txBody>
                  <a:tcPr/>
                </a:tc>
              </a:tr>
              <a:tr h="574366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CLUES</a:t>
                      </a:r>
                      <a:endParaRPr lang="sq-A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 to 47% energy savings in clusters.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Windows and Linux  compatible</a:t>
                      </a:r>
                      <a:endParaRPr lang="sq-A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Wake on LAN Hardware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support</a:t>
                      </a:r>
                      <a:endParaRPr lang="sq-AL" b="1" dirty="0"/>
                    </a:p>
                  </a:txBody>
                  <a:tcPr/>
                </a:tc>
              </a:tr>
              <a:tr h="577228">
                <a:tc>
                  <a:txBody>
                    <a:bodyPr/>
                    <a:lstStyle/>
                    <a:p>
                      <a:r>
                        <a:rPr lang="en-GB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GreenCloud</a:t>
                      </a: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Simulator</a:t>
                      </a:r>
                      <a:endParaRPr lang="sq-A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Ns2 extension.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Simulation of CPU, memory, storage,</a:t>
                      </a: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network resources</a:t>
                      </a:r>
                      <a:endParaRPr lang="en-US" sz="18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support for distributed data centre models.</a:t>
                      </a:r>
                      <a:endParaRPr lang="sq-AL" b="1" dirty="0"/>
                    </a:p>
                  </a:txBody>
                  <a:tcPr/>
                </a:tc>
              </a:tr>
              <a:tr h="365776">
                <a:tc>
                  <a:txBody>
                    <a:bodyPr/>
                    <a:lstStyle/>
                    <a:p>
                      <a:r>
                        <a:rPr lang="en-GB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PowerPack</a:t>
                      </a:r>
                      <a:endParaRPr lang="sq-A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12% energy savings </a:t>
                      </a:r>
                      <a:endParaRPr lang="sq-A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HW support</a:t>
                      </a:r>
                      <a:endParaRPr lang="sq-A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en-GB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GreenCloud</a:t>
                      </a: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Scheduler</a:t>
                      </a:r>
                      <a:endParaRPr lang="sq-A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10-30% energy savings</a:t>
                      </a:r>
                      <a:endParaRPr lang="sq-A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 specified</a:t>
                      </a:r>
                      <a:endParaRPr lang="sq-AL" b="1" dirty="0"/>
                    </a:p>
                  </a:txBody>
                  <a:tcPr/>
                </a:tc>
              </a:tr>
              <a:tr h="288614">
                <a:tc>
                  <a:txBody>
                    <a:bodyPr/>
                    <a:lstStyle/>
                    <a:p>
                      <a:r>
                        <a:rPr lang="en-GB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OpenStack</a:t>
                      </a: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-neat</a:t>
                      </a:r>
                      <a:endParaRPr lang="sq-A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re-allocate VMs according to their real-time resource  utilization</a:t>
                      </a:r>
                      <a:endParaRPr lang="sq-A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 specified</a:t>
                      </a:r>
                      <a:endParaRPr lang="sq-AL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772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b="1" dirty="0" smtClean="0"/>
                        <a:t>GDC Simulator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sq-AL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odels online resource management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Accurately predicts performance as well as energy consumption of a data center</a:t>
                      </a:r>
                      <a:endParaRPr lang="sq-A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Not specified</a:t>
                      </a:r>
                      <a:endParaRPr lang="sq-AL" b="0" dirty="0"/>
                    </a:p>
                  </a:txBody>
                  <a:tcPr/>
                </a:tc>
              </a:tr>
              <a:tr h="5072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Philarmonic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A</a:t>
                      </a:r>
                      <a:r>
                        <a:rPr lang="en-US" b="0" baseline="0" dirty="0" smtClean="0"/>
                        <a:t> module for integrating weather forecast in the system is being prepared</a:t>
                      </a:r>
                      <a:endParaRPr lang="sq-A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Still</a:t>
                      </a:r>
                      <a:r>
                        <a:rPr lang="en-US" b="0" baseline="0" dirty="0" smtClean="0"/>
                        <a:t> isolated in a small group of developers</a:t>
                      </a:r>
                      <a:endParaRPr lang="sq-AL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0" name="Picture 2" descr="http://static1.squarespace.com/static/50a2caf3e4b091209446a0ee/t/55ba5664e4b009abcae771db/1438275173049/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3" y="-1"/>
            <a:ext cx="2278844" cy="12956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Language</a:t>
            </a:r>
            <a:endParaRPr lang="sq-A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806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accent4">
                      <a:lumMod val="20000"/>
                      <a:lumOff val="80000"/>
                    </a:schemeClr>
                  </a:outerShdw>
                </a:effectLst>
                <a:tableStyleId>{5940675A-B579-460E-94D1-54222C63F5DA}</a:tableStyleId>
              </a:tblPr>
              <a:tblGrid>
                <a:gridCol w="4114800"/>
                <a:gridCol w="4114800"/>
              </a:tblGrid>
              <a:tr h="48756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Software</a:t>
                      </a:r>
                      <a:endParaRPr lang="sq-AL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Programming Language</a:t>
                      </a:r>
                      <a:endParaRPr lang="sq-AL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7563">
                <a:tc>
                  <a:txBody>
                    <a:bodyPr/>
                    <a:lstStyle/>
                    <a:p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CloudSIM</a:t>
                      </a:r>
                      <a:endParaRPr lang="sq-A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Java</a:t>
                      </a:r>
                      <a:endParaRPr lang="sq-AL" sz="2400" b="1" dirty="0"/>
                    </a:p>
                  </a:txBody>
                  <a:tcPr/>
                </a:tc>
              </a:tr>
              <a:tr h="487563">
                <a:tc>
                  <a:txBody>
                    <a:bodyPr/>
                    <a:lstStyle/>
                    <a:p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CLUES</a:t>
                      </a:r>
                      <a:endParaRPr lang="sq-A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Python</a:t>
                      </a:r>
                      <a:endParaRPr lang="sq-AL" sz="2400" b="1" dirty="0"/>
                    </a:p>
                  </a:txBody>
                  <a:tcPr/>
                </a:tc>
              </a:tr>
              <a:tr h="487563">
                <a:tc>
                  <a:txBody>
                    <a:bodyPr/>
                    <a:lstStyle/>
                    <a:p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GreenCloud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Simulator</a:t>
                      </a:r>
                      <a:endParaRPr lang="sq-A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C++/OTCL</a:t>
                      </a:r>
                      <a:endParaRPr lang="sq-AL" sz="2400" b="1" dirty="0"/>
                    </a:p>
                  </a:txBody>
                  <a:tcPr/>
                </a:tc>
              </a:tr>
              <a:tr h="487563">
                <a:tc>
                  <a:txBody>
                    <a:bodyPr/>
                    <a:lstStyle/>
                    <a:p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PowerPack</a:t>
                      </a:r>
                      <a:endParaRPr lang="sq-A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F#</a:t>
                      </a:r>
                      <a:endParaRPr lang="sq-AL" sz="2400" b="1" dirty="0"/>
                    </a:p>
                  </a:txBody>
                  <a:tcPr/>
                </a:tc>
              </a:tr>
              <a:tr h="487563">
                <a:tc>
                  <a:txBody>
                    <a:bodyPr/>
                    <a:lstStyle/>
                    <a:p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GreenCloud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Scheduler</a:t>
                      </a:r>
                      <a:endParaRPr lang="sq-A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Java</a:t>
                      </a:r>
                      <a:endParaRPr lang="sq-AL" sz="2400" b="1" dirty="0"/>
                    </a:p>
                  </a:txBody>
                  <a:tcPr/>
                </a:tc>
              </a:tr>
              <a:tr h="487563">
                <a:tc>
                  <a:txBody>
                    <a:bodyPr/>
                    <a:lstStyle/>
                    <a:p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OpenStack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-neat</a:t>
                      </a:r>
                      <a:endParaRPr lang="sq-A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Python</a:t>
                      </a:r>
                      <a:endParaRPr lang="sq-AL" sz="2400" b="1" dirty="0"/>
                    </a:p>
                  </a:txBody>
                  <a:tcPr/>
                </a:tc>
              </a:tr>
              <a:tr h="4875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2400" b="1" dirty="0" smtClean="0"/>
                        <a:t>Green Data Center Simulator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Not</a:t>
                      </a:r>
                      <a:r>
                        <a:rPr lang="en-US" sz="2400" b="0" i="1" baseline="0" dirty="0" smtClean="0"/>
                        <a:t> published</a:t>
                      </a:r>
                      <a:endParaRPr lang="sq-AL" sz="2400" b="0" i="1" dirty="0"/>
                    </a:p>
                  </a:txBody>
                  <a:tcPr/>
                </a:tc>
              </a:tr>
              <a:tr h="4875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Philarmonic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Python</a:t>
                      </a:r>
                      <a:endParaRPr lang="sq-AL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 </a:t>
            </a:r>
            <a:endParaRPr lang="sq-AL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806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accent4">
                      <a:lumMod val="20000"/>
                      <a:lumOff val="80000"/>
                    </a:schemeClr>
                  </a:outerShdw>
                </a:effectLst>
                <a:tableStyleId>{5940675A-B579-460E-94D1-54222C63F5DA}</a:tableStyleId>
              </a:tblPr>
              <a:tblGrid>
                <a:gridCol w="4114800"/>
                <a:gridCol w="4114800"/>
              </a:tblGrid>
              <a:tr h="48756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Software</a:t>
                      </a:r>
                      <a:endParaRPr lang="sq-AL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Operating System</a:t>
                      </a:r>
                      <a:endParaRPr lang="sq-AL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7563">
                <a:tc>
                  <a:txBody>
                    <a:bodyPr/>
                    <a:lstStyle/>
                    <a:p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CloudSIM</a:t>
                      </a:r>
                      <a:endParaRPr lang="sq-A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WINDOWS + LINUX</a:t>
                      </a:r>
                      <a:endParaRPr lang="sq-AL" sz="2400" b="1" dirty="0"/>
                    </a:p>
                  </a:txBody>
                  <a:tcPr/>
                </a:tc>
              </a:tr>
              <a:tr h="487563">
                <a:tc>
                  <a:txBody>
                    <a:bodyPr/>
                    <a:lstStyle/>
                    <a:p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CLUES</a:t>
                      </a:r>
                      <a:endParaRPr lang="sq-A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WINDOWS + LINUX</a:t>
                      </a:r>
                      <a:endParaRPr lang="sq-AL" sz="2400" b="1" dirty="0"/>
                    </a:p>
                  </a:txBody>
                  <a:tcPr/>
                </a:tc>
              </a:tr>
              <a:tr h="487563">
                <a:tc>
                  <a:txBody>
                    <a:bodyPr/>
                    <a:lstStyle/>
                    <a:p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GreenCloud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Simulator</a:t>
                      </a:r>
                      <a:endParaRPr lang="sq-A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LINUX</a:t>
                      </a:r>
                      <a:endParaRPr lang="sq-AL" sz="2400" b="1" dirty="0"/>
                    </a:p>
                  </a:txBody>
                  <a:tcPr/>
                </a:tc>
              </a:tr>
              <a:tr h="487563">
                <a:tc>
                  <a:txBody>
                    <a:bodyPr/>
                    <a:lstStyle/>
                    <a:p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PowerPack</a:t>
                      </a:r>
                      <a:endParaRPr lang="sq-A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LINUX</a:t>
                      </a:r>
                      <a:endParaRPr lang="sq-AL" sz="2400" b="1" dirty="0"/>
                    </a:p>
                  </a:txBody>
                  <a:tcPr/>
                </a:tc>
              </a:tr>
              <a:tr h="487563">
                <a:tc>
                  <a:txBody>
                    <a:bodyPr/>
                    <a:lstStyle/>
                    <a:p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GreenCloud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Scheduler</a:t>
                      </a:r>
                      <a:endParaRPr lang="sq-A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LINUX</a:t>
                      </a:r>
                      <a:endParaRPr lang="sq-AL" sz="2400" b="1" dirty="0"/>
                    </a:p>
                  </a:txBody>
                  <a:tcPr/>
                </a:tc>
              </a:tr>
              <a:tr h="487563">
                <a:tc>
                  <a:txBody>
                    <a:bodyPr/>
                    <a:lstStyle/>
                    <a:p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OpenStack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-neat</a:t>
                      </a:r>
                      <a:endParaRPr lang="sq-A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LINUX</a:t>
                      </a:r>
                      <a:endParaRPr lang="sq-AL" sz="2400" b="1" dirty="0"/>
                    </a:p>
                  </a:txBody>
                  <a:tcPr/>
                </a:tc>
              </a:tr>
              <a:tr h="4875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2400" b="1" dirty="0" smtClean="0"/>
                        <a:t>Green Data Center Simulator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LINUX</a:t>
                      </a:r>
                      <a:endParaRPr lang="sq-AL" sz="2400" b="1" dirty="0"/>
                    </a:p>
                  </a:txBody>
                  <a:tcPr/>
                </a:tc>
              </a:tr>
              <a:tr h="4875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Philarmonic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LINUX</a:t>
                      </a:r>
                      <a:endParaRPr lang="sq-AL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and Goal</a:t>
            </a:r>
          </a:p>
          <a:p>
            <a:r>
              <a:rPr lang="en-US" dirty="0" smtClean="0"/>
              <a:t>Measuring Tools</a:t>
            </a:r>
          </a:p>
          <a:p>
            <a:r>
              <a:rPr lang="en-US" dirty="0" smtClean="0"/>
              <a:t>Simulating Tools</a:t>
            </a:r>
          </a:p>
          <a:p>
            <a:r>
              <a:rPr lang="en-US" dirty="0" smtClean="0"/>
              <a:t>Analysis and Comparison</a:t>
            </a:r>
          </a:p>
          <a:p>
            <a:r>
              <a:rPr lang="en-US" dirty="0" smtClean="0"/>
              <a:t>Conclusions</a:t>
            </a:r>
          </a:p>
          <a:p>
            <a:r>
              <a:rPr lang="en-US" dirty="0" smtClean="0"/>
              <a:t>References</a:t>
            </a:r>
            <a:endParaRPr lang="sq-A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User Interface</a:t>
            </a:r>
            <a:endParaRPr lang="sq-A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806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accent4">
                      <a:lumMod val="20000"/>
                      <a:lumOff val="80000"/>
                    </a:schemeClr>
                  </a:outerShdw>
                </a:effectLst>
                <a:tableStyleId>{5940675A-B579-460E-94D1-54222C63F5DA}</a:tableStyleId>
              </a:tblPr>
              <a:tblGrid>
                <a:gridCol w="4114800"/>
                <a:gridCol w="4114800"/>
              </a:tblGrid>
              <a:tr h="48756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Software</a:t>
                      </a:r>
                      <a:endParaRPr lang="sq-AL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GUI support</a:t>
                      </a:r>
                      <a:endParaRPr lang="sq-AL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7563">
                <a:tc>
                  <a:txBody>
                    <a:bodyPr/>
                    <a:lstStyle/>
                    <a:p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CloudSIM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 </a:t>
                      </a:r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CloudReports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q-A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NO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sq-AL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7563">
                <a:tc>
                  <a:txBody>
                    <a:bodyPr/>
                    <a:lstStyle/>
                    <a:p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CLUES</a:t>
                      </a:r>
                      <a:endParaRPr lang="sq-A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sq-A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7563">
                <a:tc>
                  <a:txBody>
                    <a:bodyPr/>
                    <a:lstStyle/>
                    <a:p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GreenCloud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Simulator</a:t>
                      </a:r>
                      <a:endParaRPr lang="sq-A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sq-AL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87563">
                <a:tc>
                  <a:txBody>
                    <a:bodyPr/>
                    <a:lstStyle/>
                    <a:p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PowerPack</a:t>
                      </a:r>
                      <a:endParaRPr lang="sq-A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sq-A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7563">
                <a:tc>
                  <a:txBody>
                    <a:bodyPr/>
                    <a:lstStyle/>
                    <a:p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GreenCloud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Scheduler</a:t>
                      </a:r>
                      <a:endParaRPr lang="sq-A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sq-A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7563">
                <a:tc>
                  <a:txBody>
                    <a:bodyPr/>
                    <a:lstStyle/>
                    <a:p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OpenStack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-neat</a:t>
                      </a:r>
                      <a:endParaRPr lang="sq-A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sq-A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75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2400" b="1" dirty="0" smtClean="0"/>
                        <a:t>Green Data Center Simulator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sq-A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75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Philarmonic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sq-A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dirty="0" smtClean="0"/>
              <a:t>Accessible through:</a:t>
            </a:r>
            <a:endParaRPr lang="sq-A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2986"/>
          <a:ext cx="8229600" cy="51855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accent4">
                      <a:lumMod val="20000"/>
                      <a:lumOff val="80000"/>
                    </a:schemeClr>
                  </a:outerShdw>
                </a:effectLst>
                <a:tableStyleId>{5940675A-B579-460E-94D1-54222C63F5DA}</a:tableStyleId>
              </a:tblPr>
              <a:tblGrid>
                <a:gridCol w="4114800"/>
                <a:gridCol w="4114800"/>
              </a:tblGrid>
              <a:tr h="428626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Software</a:t>
                      </a:r>
                      <a:endParaRPr lang="sq-A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Code Available</a:t>
                      </a:r>
                      <a:endParaRPr lang="sq-A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23459">
                <a:tc>
                  <a:txBody>
                    <a:bodyPr/>
                    <a:lstStyle/>
                    <a:p>
                      <a:r>
                        <a:rPr lang="en-GB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CloudSIM</a:t>
                      </a:r>
                      <a:endParaRPr lang="sq-A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  <a:hlinkClick r:id="rId2"/>
                        </a:rPr>
                        <a:t>https://github.com/Cloudslab/cloudsim/releases</a:t>
                      </a:r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, latest release </a:t>
                      </a:r>
                      <a:r>
                        <a:rPr lang="en-US" b="0" dirty="0" err="1" smtClean="0">
                          <a:latin typeface="Arial" pitchFamily="34" charset="0"/>
                          <a:cs typeface="Arial" pitchFamily="34" charset="0"/>
                        </a:rPr>
                        <a:t>CloudSim</a:t>
                      </a:r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 3.0.3 May 2013</a:t>
                      </a:r>
                      <a:endParaRPr lang="sq-AL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9125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CLUES</a:t>
                      </a:r>
                      <a:endParaRPr lang="sq-A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  <a:hlinkClick r:id="rId3"/>
                        </a:rPr>
                        <a:t>https://github.com/grycap/clues/</a:t>
                      </a:r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sq-AL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6768">
                <a:tc>
                  <a:txBody>
                    <a:bodyPr/>
                    <a:lstStyle/>
                    <a:p>
                      <a:r>
                        <a:rPr lang="en-GB" sz="18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GreenCloud Simulator</a:t>
                      </a:r>
                      <a:endParaRPr lang="sq-A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  <a:hlinkClick r:id="rId4"/>
                        </a:rPr>
                        <a:t>http://greencloud.gforge.uni.lu/</a:t>
                      </a:r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sq-AL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3861">
                <a:tc>
                  <a:txBody>
                    <a:bodyPr/>
                    <a:lstStyle/>
                    <a:p>
                      <a:r>
                        <a:rPr lang="en-GB" sz="18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PowerPack</a:t>
                      </a:r>
                      <a:endParaRPr lang="sq-A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  <a:hlinkClick r:id="rId5"/>
                        </a:rPr>
                        <a:t>https://github.com/fsprojects/powerpack-archive</a:t>
                      </a:r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sq-AL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3861">
                <a:tc>
                  <a:txBody>
                    <a:bodyPr/>
                    <a:lstStyle/>
                    <a:p>
                      <a:r>
                        <a:rPr lang="en-GB" sz="18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GreenCloud Scheduler</a:t>
                      </a:r>
                      <a:endParaRPr lang="sq-A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  <a:hlinkClick r:id="rId6"/>
                        </a:rPr>
                        <a:t>http://coned.utcluj.ro/GreenCloudScheduler/resources/GreenCloudScheduler_Source.tar.gz</a:t>
                      </a:r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sq-AL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3861">
                <a:tc>
                  <a:txBody>
                    <a:bodyPr/>
                    <a:lstStyle/>
                    <a:p>
                      <a:r>
                        <a:rPr lang="en-GB" sz="18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OpenStack-neat</a:t>
                      </a:r>
                      <a:endParaRPr lang="sq-A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  <a:hlinkClick r:id="rId7"/>
                        </a:rPr>
                        <a:t>https://github.com/beloglazov/openstack-neat</a:t>
                      </a:r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sq-AL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28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b="1" smtClean="0">
                          <a:latin typeface="Arial" pitchFamily="34" charset="0"/>
                          <a:cs typeface="Arial" pitchFamily="34" charset="0"/>
                        </a:rPr>
                        <a:t>Green Data Center Simulator</a:t>
                      </a:r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r>
                        <a:rPr lang="en-US" b="0" baseline="0" dirty="0" smtClean="0">
                          <a:latin typeface="Arial" pitchFamily="34" charset="0"/>
                          <a:cs typeface="Arial" pitchFamily="34" charset="0"/>
                        </a:rPr>
                        <a:t> Available</a:t>
                      </a:r>
                      <a:endParaRPr lang="sq-AL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1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latin typeface="Arial" pitchFamily="34" charset="0"/>
                          <a:cs typeface="Arial" pitchFamily="34" charset="0"/>
                        </a:rPr>
                        <a:t>Philarmonic</a:t>
                      </a:r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18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hlinkClick r:id="rId8"/>
                        </a:rPr>
                        <a:t>https://github.com/philharmonic</a:t>
                      </a:r>
                      <a:endParaRPr lang="sq-AL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year</a:t>
            </a:r>
            <a:endParaRPr lang="sq-AL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857356" y="1420710"/>
          <a:ext cx="5929354" cy="422287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881807"/>
                <a:gridCol w="2047547"/>
              </a:tblGrid>
              <a:tr h="539231">
                <a:tc>
                  <a:txBody>
                    <a:bodyPr/>
                    <a:lstStyle/>
                    <a:p>
                      <a:pPr algn="l" fontAlgn="b"/>
                      <a:r>
                        <a:rPr lang="sq-AL" sz="2000" u="none" strike="noStrike" dirty="0"/>
                        <a:t>CloudSIM</a:t>
                      </a:r>
                      <a:endParaRPr lang="sq-AL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q-AL" sz="2000" u="none" strike="noStrike"/>
                        <a:t>2009</a:t>
                      </a:r>
                      <a:endParaRPr lang="sq-AL" sz="2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9231">
                <a:tc>
                  <a:txBody>
                    <a:bodyPr/>
                    <a:lstStyle/>
                    <a:p>
                      <a:pPr algn="l" fontAlgn="b"/>
                      <a:r>
                        <a:rPr lang="sq-AL" sz="2000" u="none" strike="noStrike" dirty="0"/>
                        <a:t>Clues</a:t>
                      </a:r>
                      <a:endParaRPr lang="sq-AL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q-AL" sz="2000" u="none" strike="noStrike" dirty="0"/>
                        <a:t>2010</a:t>
                      </a:r>
                      <a:endParaRPr lang="sq-AL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9231">
                <a:tc>
                  <a:txBody>
                    <a:bodyPr/>
                    <a:lstStyle/>
                    <a:p>
                      <a:pPr algn="l" fontAlgn="b"/>
                      <a:r>
                        <a:rPr lang="sq-AL" sz="2000" u="none" strike="noStrike"/>
                        <a:t>GreenCloud Sim</a:t>
                      </a:r>
                      <a:endParaRPr lang="sq-AL" sz="2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q-AL" sz="2000" u="none" strike="noStrike" dirty="0"/>
                        <a:t>2010</a:t>
                      </a:r>
                      <a:endParaRPr lang="sq-AL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9231">
                <a:tc>
                  <a:txBody>
                    <a:bodyPr/>
                    <a:lstStyle/>
                    <a:p>
                      <a:pPr algn="l" fontAlgn="b"/>
                      <a:r>
                        <a:rPr lang="sq-AL" sz="2000" u="none" strike="noStrike"/>
                        <a:t>PowerPack</a:t>
                      </a:r>
                      <a:endParaRPr lang="sq-AL" sz="2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q-AL" sz="2000" u="none" strike="noStrike" dirty="0"/>
                        <a:t>2010</a:t>
                      </a:r>
                      <a:endParaRPr lang="sq-AL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48254">
                <a:tc>
                  <a:txBody>
                    <a:bodyPr/>
                    <a:lstStyle/>
                    <a:p>
                      <a:pPr algn="l" fontAlgn="b"/>
                      <a:r>
                        <a:rPr lang="sq-AL" sz="2000" u="none" strike="noStrike" dirty="0"/>
                        <a:t>Green Cloud Scheduler</a:t>
                      </a:r>
                      <a:endParaRPr lang="sq-AL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q-AL" sz="2000" u="none" strike="noStrike" dirty="0"/>
                        <a:t>2012</a:t>
                      </a:r>
                      <a:endParaRPr lang="sq-AL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9231">
                <a:tc>
                  <a:txBody>
                    <a:bodyPr/>
                    <a:lstStyle/>
                    <a:p>
                      <a:pPr algn="l" fontAlgn="b"/>
                      <a:r>
                        <a:rPr lang="sq-AL" sz="2000" u="none" strike="noStrike" dirty="0"/>
                        <a:t>OpenStack Neat</a:t>
                      </a:r>
                      <a:endParaRPr lang="sq-AL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q-AL" sz="2000" u="none" strike="noStrike" dirty="0"/>
                        <a:t>2012</a:t>
                      </a:r>
                      <a:endParaRPr lang="sq-AL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9231">
                <a:tc>
                  <a:txBody>
                    <a:bodyPr/>
                    <a:lstStyle/>
                    <a:p>
                      <a:pPr algn="l" fontAlgn="b"/>
                      <a:r>
                        <a:rPr lang="sq-AL" sz="2000" u="none" strike="noStrike"/>
                        <a:t>GDCSim</a:t>
                      </a:r>
                      <a:endParaRPr lang="sq-AL" sz="2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q-AL" sz="2000" u="none" strike="noStrike"/>
                        <a:t>2015</a:t>
                      </a:r>
                      <a:endParaRPr lang="sq-AL" sz="2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9231">
                <a:tc>
                  <a:txBody>
                    <a:bodyPr/>
                    <a:lstStyle/>
                    <a:p>
                      <a:pPr algn="l" fontAlgn="b"/>
                      <a:r>
                        <a:rPr lang="sq-AL" sz="2000" u="none" strike="noStrike"/>
                        <a:t>Philarmonic</a:t>
                      </a:r>
                      <a:endParaRPr lang="sq-AL" sz="2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q-AL" sz="2000" u="none" strike="noStrike" dirty="0"/>
                        <a:t>2015</a:t>
                      </a:r>
                      <a:endParaRPr lang="sq-AL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1928794" y="6000768"/>
            <a:ext cx="578647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714480" y="6286520"/>
            <a:ext cx="1285884" cy="57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2009</a:t>
            </a:r>
            <a:endParaRPr lang="sq-AL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86578" y="6286520"/>
            <a:ext cx="1285884" cy="57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2015</a:t>
            </a:r>
            <a:endParaRPr lang="sq-AL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popular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CloudSim</a:t>
            </a:r>
            <a:r>
              <a:rPr lang="en-US" dirty="0" smtClean="0"/>
              <a:t> and </a:t>
            </a:r>
            <a:r>
              <a:rPr lang="en-US" dirty="0" err="1" smtClean="0"/>
              <a:t>GreenCloud</a:t>
            </a:r>
            <a:r>
              <a:rPr lang="en-US" dirty="0" smtClean="0"/>
              <a:t> Simulator, most popular simulators among researchers, based on:</a:t>
            </a:r>
          </a:p>
          <a:p>
            <a:r>
              <a:rPr lang="en-US" dirty="0" smtClean="0"/>
              <a:t>Number of cited papers</a:t>
            </a:r>
          </a:p>
          <a:p>
            <a:r>
              <a:rPr lang="en-US" dirty="0" smtClean="0"/>
              <a:t>Number of tool downloads</a:t>
            </a:r>
            <a:endParaRPr lang="sq-A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</a:t>
            </a:r>
            <a:r>
              <a:rPr lang="en-US" dirty="0" smtClean="0"/>
              <a:t>eneral </a:t>
            </a:r>
            <a:r>
              <a:rPr lang="en-US" dirty="0" smtClean="0"/>
              <a:t>overview on the current development status of software tools for data center energy monitoring and simulating.</a:t>
            </a:r>
          </a:p>
          <a:p>
            <a:r>
              <a:rPr lang="en-US" dirty="0" smtClean="0"/>
              <a:t>Introduced </a:t>
            </a:r>
            <a:r>
              <a:rPr lang="en-US" dirty="0" smtClean="0"/>
              <a:t>2 monitoring tools and 8 simulation tools.</a:t>
            </a:r>
          </a:p>
          <a:p>
            <a:r>
              <a:rPr lang="en-US" dirty="0" smtClean="0"/>
              <a:t>We suggest </a:t>
            </a:r>
            <a:r>
              <a:rPr lang="en-US" dirty="0" err="1" smtClean="0"/>
              <a:t>CloudSIM</a:t>
            </a:r>
            <a:r>
              <a:rPr lang="en-US" dirty="0" smtClean="0"/>
              <a:t> and </a:t>
            </a:r>
            <a:r>
              <a:rPr lang="en-US" dirty="0" err="1" smtClean="0"/>
              <a:t>GreenCloud</a:t>
            </a:r>
            <a:r>
              <a:rPr lang="en-US" dirty="0" smtClean="0"/>
              <a:t> Simulator for beginner researchers. Large community of developers and available forums.</a:t>
            </a:r>
          </a:p>
          <a:p>
            <a:r>
              <a:rPr lang="en-US" dirty="0" smtClean="0"/>
              <a:t>Next presentation regarding </a:t>
            </a:r>
            <a:r>
              <a:rPr lang="en-US" dirty="0" err="1" smtClean="0"/>
              <a:t>Philarmonic</a:t>
            </a:r>
            <a:r>
              <a:rPr lang="en-US" dirty="0" smtClean="0"/>
              <a:t> new module: integrating weather data forecast into the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ym typeface="Wingdings"/>
              </a:rPr>
              <a:t>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References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lnSpcReduction="10000"/>
          </a:bodyPr>
          <a:lstStyle/>
          <a:p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Calheiros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et al.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CloudSim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: a toolkit for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modeling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and simulation of cloud computing environments and evaluation of resource provisioning algorithms, 2010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CLUES.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CLUES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energy management system http://www.grycap.upv.es/clues/eng, Last updated 2013</a:t>
            </a:r>
          </a:p>
          <a:p>
            <a:r>
              <a:rPr lang="sq-AL" sz="2000" dirty="0" smtClean="0">
                <a:latin typeface="Arial" pitchFamily="34" charset="0"/>
                <a:cs typeface="Arial" pitchFamily="34" charset="0"/>
              </a:rPr>
              <a:t>Dzimitry Kliazovich et al. </a:t>
            </a:r>
            <a:r>
              <a:rPr lang="sq-AL" sz="2000" b="1" dirty="0" smtClean="0">
                <a:latin typeface="Arial" pitchFamily="34" charset="0"/>
                <a:cs typeface="Arial" pitchFamily="34" charset="0"/>
              </a:rPr>
              <a:t>GreenCloud</a:t>
            </a:r>
            <a:r>
              <a:rPr lang="sq-AL" sz="2000" dirty="0" smtClean="0">
                <a:latin typeface="Arial" pitchFamily="34" charset="0"/>
                <a:cs typeface="Arial" pitchFamily="34" charset="0"/>
              </a:rPr>
              <a:t>: A Packet-Level Simulator For Enery-Aware Cloud Computing Data Centers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2010</a:t>
            </a:r>
          </a:p>
          <a:p>
            <a:r>
              <a:rPr lang="sq-AL" sz="2000" b="1" dirty="0" smtClean="0">
                <a:latin typeface="Arial" pitchFamily="34" charset="0"/>
                <a:cs typeface="Arial" pitchFamily="34" charset="0"/>
              </a:rPr>
              <a:t>Green Cloud Scheduler </a:t>
            </a:r>
            <a:r>
              <a:rPr lang="sq-AL" sz="2000" dirty="0" smtClean="0">
                <a:latin typeface="Arial" pitchFamily="34" charset="0"/>
                <a:cs typeface="Arial" pitchFamily="34" charset="0"/>
              </a:rPr>
              <a:t>http://community.opennebula.org/ecosystem: green_cloud_scheduler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, Last modified January 2014 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Anton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Beloglazov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OpenStack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neat: a framework for dynamic and energy-efficient consolidation of virtual machines in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OpenStack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clouds, 2014</a:t>
            </a:r>
          </a:p>
          <a:p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Rong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Ge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et al.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PowerPack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: Energy Profiling and Analysis of High-Performance Systems and Applications, 2010</a:t>
            </a:r>
          </a:p>
          <a:p>
            <a:r>
              <a:rPr lang="sq-AL" sz="2000" dirty="0" smtClean="0">
                <a:latin typeface="Arial" pitchFamily="34" charset="0"/>
                <a:cs typeface="Arial" pitchFamily="34" charset="0"/>
              </a:rPr>
              <a:t>Sandeep K.S. Gupta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et al.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GDCSim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A Tool for Analyzing Green Data Center </a:t>
            </a:r>
            <a:r>
              <a:rPr lang="sq-AL" sz="2000" dirty="0" smtClean="0">
                <a:latin typeface="Arial" pitchFamily="34" charset="0"/>
                <a:cs typeface="Arial" pitchFamily="34" charset="0"/>
              </a:rPr>
              <a:t>Design and Resource Management Techniques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2015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endParaRPr lang="sq-AL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7200" i="1" dirty="0" smtClean="0"/>
              <a:t>Thank you </a:t>
            </a:r>
            <a:r>
              <a:rPr lang="en-US" sz="7200" i="1" dirty="0" smtClean="0">
                <a:sym typeface="Wingdings" pitchFamily="2" charset="2"/>
              </a:rPr>
              <a:t> </a:t>
            </a:r>
            <a:r>
              <a:rPr lang="en-US" sz="7200" i="1" dirty="0" smtClean="0"/>
              <a:t>!</a:t>
            </a:r>
          </a:p>
          <a:p>
            <a:pPr algn="ctr">
              <a:buNone/>
            </a:pPr>
            <a:endParaRPr lang="en-US" sz="5400" i="1" dirty="0" smtClean="0"/>
          </a:p>
          <a:p>
            <a:pPr algn="ctr">
              <a:buNone/>
            </a:pPr>
            <a:endParaRPr lang="sq-AL" sz="5400" i="1" dirty="0"/>
          </a:p>
        </p:txBody>
      </p:sp>
      <p:pic>
        <p:nvPicPr>
          <p:cNvPr id="3074" name="Picture 2" descr="http://www.clipartbest.com/cliparts/9TR/gGk/9TRgGkG8c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928934"/>
            <a:ext cx="1843118" cy="2857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885928"/>
            <a:ext cx="8229600" cy="49720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Over the last decade, a new challenge has been raised to researchers and industry</a:t>
            </a:r>
          </a:p>
          <a:p>
            <a:r>
              <a:rPr lang="en-US" i="1" dirty="0" smtClean="0"/>
              <a:t>Energy efficient data centers</a:t>
            </a:r>
          </a:p>
          <a:p>
            <a:r>
              <a:rPr lang="en-US" b="1" dirty="0" smtClean="0"/>
              <a:t>Go Green </a:t>
            </a:r>
            <a:r>
              <a:rPr lang="en-US" dirty="0" smtClean="0"/>
              <a:t>– is becoming a chorus when building new technologies or improving existing one</a:t>
            </a:r>
          </a:p>
          <a:p>
            <a:r>
              <a:rPr lang="en-US" dirty="0" smtClean="0"/>
              <a:t>There are to be found new ways of power consumption reduction while keeping the required Quality of Service.</a:t>
            </a:r>
          </a:p>
          <a:p>
            <a:r>
              <a:rPr lang="en-US" dirty="0" smtClean="0"/>
              <a:t>To achieve this, we need first to monitor, manage, model and/or simulate energy by new software or hardware tools.</a:t>
            </a:r>
            <a:endParaRPr lang="sq-AL" dirty="0"/>
          </a:p>
        </p:txBody>
      </p:sp>
      <p:pic>
        <p:nvPicPr>
          <p:cNvPr id="16386" name="Picture 2" descr="https://libraries.ucsd.edu/blogs/bml/files/2008/11/go-green-logo-colo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2126" y="0"/>
            <a:ext cx="2911874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There are many available tools which evaluate or model power tradeoffs in data centers, in order to finally improve overall system energy efficiency.</a:t>
            </a:r>
            <a:endParaRPr lang="sq-AL" sz="2800" dirty="0" smtClean="0"/>
          </a:p>
          <a:p>
            <a:r>
              <a:rPr lang="en-US" sz="2800" dirty="0" smtClean="0"/>
              <a:t>W</a:t>
            </a:r>
            <a:r>
              <a:rPr lang="sq-AL" sz="2800" dirty="0" smtClean="0"/>
              <a:t>e </a:t>
            </a:r>
            <a:r>
              <a:rPr lang="en-US" sz="2800" dirty="0" smtClean="0"/>
              <a:t>over</a:t>
            </a:r>
            <a:r>
              <a:rPr lang="sq-AL" sz="2800" dirty="0" smtClean="0"/>
              <a:t>view,</a:t>
            </a:r>
            <a:r>
              <a:rPr lang="en-US" sz="2800" dirty="0" smtClean="0"/>
              <a:t> </a:t>
            </a:r>
            <a:r>
              <a:rPr lang="en-US" sz="2800" dirty="0" err="1" smtClean="0"/>
              <a:t>analyse</a:t>
            </a:r>
            <a:r>
              <a:rPr lang="en-US" sz="2800" dirty="0" smtClean="0"/>
              <a:t> </a:t>
            </a:r>
            <a:r>
              <a:rPr lang="en-US" sz="2800" dirty="0"/>
              <a:t>and compare features of the existing </a:t>
            </a:r>
            <a:r>
              <a:rPr lang="en-US" sz="2800" dirty="0" smtClean="0"/>
              <a:t>data center tools for measuring, modeling </a:t>
            </a:r>
            <a:r>
              <a:rPr lang="en-US" sz="2800" dirty="0"/>
              <a:t>and </a:t>
            </a:r>
            <a:r>
              <a:rPr lang="en-US" sz="2800" dirty="0" smtClean="0"/>
              <a:t>simulating purpose.</a:t>
            </a:r>
          </a:p>
          <a:p>
            <a:r>
              <a:rPr lang="en-US" sz="2800" dirty="0" smtClean="0"/>
              <a:t>We have selected 10 software tools to study, based on one of my papers refereed in SEERC Conference, Academia.edu publications and </a:t>
            </a:r>
            <a:r>
              <a:rPr lang="en-US" sz="2800" dirty="0" err="1" smtClean="0"/>
              <a:t>ResearchGate</a:t>
            </a:r>
            <a:r>
              <a:rPr lang="en-US" sz="2800" dirty="0" smtClean="0"/>
              <a:t> forum discussions as well.</a:t>
            </a:r>
            <a:endParaRPr lang="sq-A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Categorize 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900634"/>
          </a:xfrm>
        </p:spPr>
        <p:txBody>
          <a:bodyPr>
            <a:normAutofit/>
          </a:bodyPr>
          <a:lstStyle/>
          <a:p>
            <a:r>
              <a:rPr lang="en-US" dirty="0" smtClean="0"/>
              <a:t>You cannot manage what you don’t measure.</a:t>
            </a:r>
          </a:p>
          <a:p>
            <a:r>
              <a:rPr lang="en-US" u="sng" dirty="0" smtClean="0">
                <a:solidFill>
                  <a:srgbClr val="C00000"/>
                </a:solidFill>
              </a:rPr>
              <a:t>MEASURING TOOLS (2/10)</a:t>
            </a:r>
          </a:p>
          <a:p>
            <a:endParaRPr lang="en-US" dirty="0" smtClean="0"/>
          </a:p>
          <a:p>
            <a:r>
              <a:rPr lang="en-US" dirty="0" smtClean="0"/>
              <a:t>Better resource management leads to overall system energy efficiency.</a:t>
            </a:r>
          </a:p>
          <a:p>
            <a:r>
              <a:rPr lang="en-US" u="sng" dirty="0" smtClean="0">
                <a:solidFill>
                  <a:srgbClr val="C00000"/>
                </a:solidFill>
              </a:rPr>
              <a:t>SIMULATING TOOLS (8/10)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dirty="0" smtClean="0"/>
              <a:t>Measure / Monitor Tools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err="1" smtClean="0"/>
              <a:t>Joulemeter</a:t>
            </a:r>
            <a:endParaRPr lang="en-US" sz="2800" dirty="0" smtClean="0"/>
          </a:p>
          <a:p>
            <a:r>
              <a:rPr lang="en-US" sz="2800" dirty="0" smtClean="0"/>
              <a:t>Developed by Microsoft, a free tool that estimates  and graphically shows the power consumption of a computer, SW or VM (kWh), and carbon emission in cubic feet as well. </a:t>
            </a:r>
          </a:p>
          <a:p>
            <a:pPr>
              <a:buFont typeface="Wingdings" pitchFamily="2" charset="2"/>
              <a:buChar char=""/>
            </a:pPr>
            <a:r>
              <a:rPr lang="en-US" sz="2800" dirty="0" smtClean="0"/>
              <a:t>GUI support</a:t>
            </a:r>
          </a:p>
          <a:p>
            <a:pPr>
              <a:buFont typeface="Wingdings" pitchFamily="2" charset="2"/>
              <a:buChar char=""/>
            </a:pPr>
            <a:r>
              <a:rPr lang="en-US" sz="2800" dirty="0" smtClean="0"/>
              <a:t> only Windows, cannot measure GPU</a:t>
            </a:r>
          </a:p>
          <a:p>
            <a:pPr>
              <a:buNone/>
            </a:pPr>
            <a:r>
              <a:rPr lang="en-US" sz="2800" dirty="0" smtClean="0"/>
              <a:t>PAPI (</a:t>
            </a:r>
            <a:r>
              <a:rPr lang="en-GB" sz="2800" dirty="0" smtClean="0"/>
              <a:t>Performance Application Programming Interface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It </a:t>
            </a:r>
            <a:r>
              <a:rPr lang="en-GB" sz="2800" dirty="0" smtClean="0"/>
              <a:t>can monitor system information like CPU, network interface cards, power.</a:t>
            </a:r>
            <a:endParaRPr lang="en-US" sz="2800" dirty="0" smtClean="0"/>
          </a:p>
          <a:p>
            <a:pPr>
              <a:buFont typeface="Wingdings" pitchFamily="2" charset="2"/>
              <a:buChar char="C"/>
            </a:pPr>
            <a:r>
              <a:rPr lang="en-US" sz="2800" dirty="0" smtClean="0"/>
              <a:t>Save data to disk, can measure GPU, cross platform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r>
              <a:rPr lang="en-US" dirty="0" smtClean="0"/>
              <a:t>Simulation / power saving tools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257800"/>
          </a:xfrm>
        </p:spPr>
        <p:txBody>
          <a:bodyPr>
            <a:normAutofit fontScale="92500" lnSpcReduction="20000"/>
          </a:bodyPr>
          <a:lstStyle/>
          <a:p>
            <a:r>
              <a:rPr lang="sq-AL" b="1" dirty="0" smtClean="0"/>
              <a:t>CloudSIM</a:t>
            </a:r>
            <a:r>
              <a:rPr lang="en-US" dirty="0" smtClean="0"/>
              <a:t> – </a:t>
            </a:r>
            <a:r>
              <a:rPr lang="en-US" i="1" dirty="0" smtClean="0"/>
              <a:t>CLOUDS Lab, University of Melbourne</a:t>
            </a:r>
          </a:p>
          <a:p>
            <a:r>
              <a:rPr lang="sq-AL" b="1" dirty="0" smtClean="0"/>
              <a:t>CLUES</a:t>
            </a:r>
            <a:r>
              <a:rPr lang="en-US" dirty="0" smtClean="0"/>
              <a:t> – </a:t>
            </a:r>
            <a:r>
              <a:rPr lang="en-US" i="1" dirty="0" smtClean="0"/>
              <a:t>Polytechnic University of Valencia, Spain</a:t>
            </a:r>
            <a:endParaRPr lang="sq-AL" i="1" dirty="0" smtClean="0"/>
          </a:p>
          <a:p>
            <a:r>
              <a:rPr lang="sq-AL" b="1" dirty="0" smtClean="0"/>
              <a:t>GreenCloud Scheduler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GB" i="1" dirty="0" smtClean="0"/>
              <a:t>Technical University of Cluj-Napoca, Romania</a:t>
            </a:r>
            <a:endParaRPr lang="sq-AL" i="1" dirty="0" smtClean="0"/>
          </a:p>
          <a:p>
            <a:r>
              <a:rPr lang="sq-AL" b="1" dirty="0" smtClean="0"/>
              <a:t>GreenCloud Simulator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i="1" dirty="0" smtClean="0"/>
              <a:t>University of Luxemburg</a:t>
            </a:r>
            <a:endParaRPr lang="en-US" dirty="0" smtClean="0"/>
          </a:p>
          <a:p>
            <a:r>
              <a:rPr lang="sq-AL" b="1" dirty="0" smtClean="0"/>
              <a:t>Green Data Center Simulator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i="1" dirty="0" smtClean="0"/>
              <a:t>Arizona state University</a:t>
            </a:r>
          </a:p>
          <a:p>
            <a:r>
              <a:rPr lang="sq-AL" b="1" dirty="0" smtClean="0"/>
              <a:t>OpenStack-neat</a:t>
            </a:r>
            <a:r>
              <a:rPr lang="en-US" dirty="0" smtClean="0"/>
              <a:t> – </a:t>
            </a:r>
            <a:r>
              <a:rPr lang="en-GB" i="1" dirty="0" smtClean="0"/>
              <a:t>CLOUDS Lab, </a:t>
            </a:r>
            <a:r>
              <a:rPr lang="en-US" i="1" dirty="0" smtClean="0"/>
              <a:t>University of Melbourne</a:t>
            </a:r>
            <a:endParaRPr lang="sq-AL" dirty="0" smtClean="0"/>
          </a:p>
          <a:p>
            <a:r>
              <a:rPr lang="en-US" b="1" dirty="0" smtClean="0"/>
              <a:t>P</a:t>
            </a:r>
            <a:r>
              <a:rPr lang="sq-AL" b="1" dirty="0" smtClean="0"/>
              <a:t>hilarmonic</a:t>
            </a:r>
            <a:r>
              <a:rPr lang="en-US" dirty="0" smtClean="0"/>
              <a:t> – Technical University of Vienna (collaboration with University of Turku, Finland)</a:t>
            </a:r>
          </a:p>
          <a:p>
            <a:r>
              <a:rPr lang="sq-AL" b="1" dirty="0" smtClean="0"/>
              <a:t>PowerPack</a:t>
            </a:r>
            <a:r>
              <a:rPr lang="en-US" dirty="0" smtClean="0"/>
              <a:t> – </a:t>
            </a:r>
            <a:r>
              <a:rPr lang="en-GB" i="1" dirty="0" smtClean="0"/>
              <a:t>Marquette University, Wisconsin</a:t>
            </a:r>
            <a:endParaRPr lang="sq-A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CloudSim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	Extensible simulation framework that enables </a:t>
            </a:r>
            <a:r>
              <a:rPr lang="en-GB" dirty="0" err="1" smtClean="0"/>
              <a:t>modeling</a:t>
            </a:r>
            <a:r>
              <a:rPr lang="en-GB" dirty="0" smtClean="0"/>
              <a:t>, simulation, and experimentation of Cloud computing infrastructures and applications</a:t>
            </a:r>
          </a:p>
          <a:p>
            <a:pPr>
              <a:buNone/>
            </a:pPr>
            <a:r>
              <a:rPr lang="en-US" u="sng" dirty="0" smtClean="0"/>
              <a:t>Extensions of </a:t>
            </a:r>
            <a:r>
              <a:rPr lang="en-US" u="sng" dirty="0" err="1" smtClean="0"/>
              <a:t>CloudSim</a:t>
            </a:r>
            <a:r>
              <a:rPr lang="en-US" u="sng" dirty="0" smtClean="0"/>
              <a:t>:</a:t>
            </a:r>
          </a:p>
          <a:p>
            <a:r>
              <a:rPr lang="sq-AL" dirty="0" smtClean="0"/>
              <a:t>CloudAnalyst –</a:t>
            </a:r>
            <a:r>
              <a:rPr lang="en-US" dirty="0" smtClean="0"/>
              <a:t> 2009, Large Scale cloud analysis , graphical output (sourceforge.net)</a:t>
            </a:r>
          </a:p>
          <a:p>
            <a:r>
              <a:rPr lang="sq-AL" dirty="0" smtClean="0"/>
              <a:t>WorkflowSim –</a:t>
            </a:r>
            <a:r>
              <a:rPr lang="en-US" dirty="0" smtClean="0"/>
              <a:t> 2012, workflow level support (github.com)</a:t>
            </a:r>
          </a:p>
          <a:p>
            <a:r>
              <a:rPr lang="sq-AL" dirty="0" smtClean="0"/>
              <a:t>CloudReports –</a:t>
            </a:r>
            <a:r>
              <a:rPr lang="en-US" dirty="0" smtClean="0"/>
              <a:t> 2012</a:t>
            </a:r>
            <a:r>
              <a:rPr lang="sq-AL" dirty="0" smtClean="0"/>
              <a:t>, GUI support</a:t>
            </a:r>
            <a:r>
              <a:rPr lang="en-US" dirty="0" smtClean="0"/>
              <a:t> (github.com)</a:t>
            </a:r>
            <a:endParaRPr lang="sq-AL" dirty="0" smtClean="0"/>
          </a:p>
          <a:p>
            <a:r>
              <a:rPr lang="sq-AL" dirty="0" smtClean="0"/>
              <a:t>DynamicCloudSim – </a:t>
            </a:r>
            <a:r>
              <a:rPr lang="en-US" dirty="0" smtClean="0"/>
              <a:t>2013, Simulating heterogeneity in computational clouds (code.google.com)</a:t>
            </a:r>
            <a:endParaRPr lang="sq-AL" dirty="0" smtClean="0"/>
          </a:p>
          <a:p>
            <a:r>
              <a:rPr lang="sq-AL" dirty="0" smtClean="0"/>
              <a:t>RealCloudSim – </a:t>
            </a:r>
            <a:r>
              <a:rPr lang="en-US" dirty="0" smtClean="0"/>
              <a:t>2014 (sourceforge.net)</a:t>
            </a:r>
            <a:endParaRPr lang="sq-A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CLUES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Cluster Energy Saving system</a:t>
            </a:r>
          </a:p>
          <a:p>
            <a:r>
              <a:rPr lang="en-US" dirty="0" smtClean="0"/>
              <a:t>energy management system for High Performance Computing (HPC) Clusters and Cloud infrastructures that supports integration with </a:t>
            </a:r>
            <a:r>
              <a:rPr lang="en-US" dirty="0" err="1" smtClean="0"/>
              <a:t>OpenNebula</a:t>
            </a:r>
            <a:endParaRPr lang="en-GB" dirty="0" smtClean="0"/>
          </a:p>
          <a:p>
            <a:r>
              <a:rPr lang="en-GB" dirty="0" smtClean="0"/>
              <a:t>power off internal cluster nodes when they are not being used</a:t>
            </a:r>
          </a:p>
          <a:p>
            <a:r>
              <a:rPr lang="en-GB" dirty="0" smtClean="0"/>
              <a:t>power them on when they are needed</a:t>
            </a:r>
          </a:p>
          <a:p>
            <a:r>
              <a:rPr lang="en-GB" dirty="0" smtClean="0"/>
              <a:t>Wake on LAN support</a:t>
            </a:r>
            <a:endParaRPr lang="sq-A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1243</Words>
  <Application>Microsoft Office PowerPoint</Application>
  <PresentationFormat>On-screen Show (4:3)</PresentationFormat>
  <Paragraphs>262</Paragraphs>
  <Slides>26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  Overview and Comparison of Software Tools for Power Management in Data Centers</vt:lpstr>
      <vt:lpstr>Outline </vt:lpstr>
      <vt:lpstr>Motivation</vt:lpstr>
      <vt:lpstr>Goal</vt:lpstr>
      <vt:lpstr>Categorize </vt:lpstr>
      <vt:lpstr>Measure / Monitor Tools</vt:lpstr>
      <vt:lpstr>Simulation / power saving tools</vt:lpstr>
      <vt:lpstr>CloudSim</vt:lpstr>
      <vt:lpstr>CLUES</vt:lpstr>
      <vt:lpstr>GreenCloud Scheduler</vt:lpstr>
      <vt:lpstr>GreenCloud Simulator</vt:lpstr>
      <vt:lpstr>Green Data Center Simulator</vt:lpstr>
      <vt:lpstr>OpenStack-neat</vt:lpstr>
      <vt:lpstr>Philarmonic</vt:lpstr>
      <vt:lpstr>PowerPack</vt:lpstr>
      <vt:lpstr>Slide 16</vt:lpstr>
      <vt:lpstr>Slide 17</vt:lpstr>
      <vt:lpstr>Programming Language</vt:lpstr>
      <vt:lpstr>Operating System </vt:lpstr>
      <vt:lpstr>Graphical User Interface</vt:lpstr>
      <vt:lpstr>Accessible through:</vt:lpstr>
      <vt:lpstr>Release year</vt:lpstr>
      <vt:lpstr>Most popular</vt:lpstr>
      <vt:lpstr>Conclusions</vt:lpstr>
      <vt:lpstr> References</vt:lpstr>
      <vt:lpstr>Slide 26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tools analysis for power management in data centers</dc:title>
  <dc:creator>Eni</dc:creator>
  <cp:lastModifiedBy>Eni</cp:lastModifiedBy>
  <cp:revision>104</cp:revision>
  <dcterms:created xsi:type="dcterms:W3CDTF">2015-08-24T22:18:11Z</dcterms:created>
  <dcterms:modified xsi:type="dcterms:W3CDTF">2015-08-27T22:34:25Z</dcterms:modified>
</cp:coreProperties>
</file>